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1" r:id="rId3"/>
    <p:sldId id="262" r:id="rId4"/>
    <p:sldId id="263" r:id="rId5"/>
    <p:sldId id="286" r:id="rId6"/>
    <p:sldId id="296" r:id="rId7"/>
    <p:sldId id="301" r:id="rId8"/>
    <p:sldId id="297" r:id="rId9"/>
    <p:sldId id="298" r:id="rId10"/>
    <p:sldId id="299" r:id="rId11"/>
    <p:sldId id="302" r:id="rId12"/>
    <p:sldId id="300" r:id="rId13"/>
    <p:sldId id="305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304" r:id="rId23"/>
    <p:sldId id="278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A245"/>
    <a:srgbClr val="FFA446"/>
    <a:srgbClr val="00FF00"/>
    <a:srgbClr val="6666FF"/>
    <a:srgbClr val="C00000"/>
    <a:srgbClr val="57280E"/>
    <a:srgbClr val="990099"/>
    <a:srgbClr val="00FFFF"/>
    <a:srgbClr val="E71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17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195A9-716C-4FAB-AA58-E84390436509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363DD-E3FF-491E-B8B6-FFCFFD4B79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95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D7340-FC02-48E9-BD85-8F0CA793B0CD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C52A4-ACF9-4DF1-AD13-E2DE50875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69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62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06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57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6207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72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11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97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96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316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628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298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202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25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変更するかも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20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変更するかも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50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161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73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32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023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08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C52A4-ACF9-4DF1-AD13-E2DE5087572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707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926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57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02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79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75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089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90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8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22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811B1-3333-4EDE-A2A2-B46DADD56046}" type="datetimeFigureOut">
              <a:rPr kumimoji="1" lang="ja-JP" altLang="en-US" smtClean="0"/>
              <a:t>2019/2/22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40D1C-A0AA-47E9-895C-53C9AF8DA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156182" y="1371600"/>
            <a:ext cx="987962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4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大阪情報コンピュータ専門学校</a:t>
            </a:r>
            <a:endParaRPr lang="en-US" altLang="ja-JP" sz="44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36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オープンキャンパス</a:t>
            </a:r>
            <a:endParaRPr kumimoji="1" lang="en-US" altLang="ja-JP" sz="36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2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ステップアップフェスタ２０１９</a:t>
            </a:r>
            <a:endParaRPr lang="en-US" altLang="ja-JP" sz="32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endParaRPr lang="en-US" altLang="ja-JP" sz="40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54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２</a:t>
            </a:r>
            <a:r>
              <a:rPr kumimoji="1" lang="ja-JP" altLang="en-US" sz="54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Ｄゲームプログラミング体験</a:t>
            </a:r>
            <a:endParaRPr kumimoji="1" lang="ja-JP" altLang="en-US" sz="66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84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221053" y="1757672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データ型と変数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C263C4-D9D8-4D71-A86F-C00363579585}"/>
              </a:ext>
            </a:extLst>
          </p:cNvPr>
          <p:cNvSpPr txBox="1"/>
          <p:nvPr/>
        </p:nvSpPr>
        <p:spPr>
          <a:xfrm>
            <a:off x="1112594" y="2432600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bool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c;</a:t>
            </a: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100062DB-056F-41F1-B819-0F9A934518FF}"/>
              </a:ext>
            </a:extLst>
          </p:cNvPr>
          <p:cNvSpPr/>
          <p:nvPr/>
        </p:nvSpPr>
        <p:spPr>
          <a:xfrm>
            <a:off x="3500543" y="3820466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a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6" name="直方体 15">
            <a:extLst>
              <a:ext uri="{FF2B5EF4-FFF2-40B4-BE49-F238E27FC236}">
                <a16:creationId xmlns:a16="http://schemas.microsoft.com/office/drawing/2014/main" id="{E9753935-23F2-49DF-8BFC-8EC3709BC9A5}"/>
              </a:ext>
            </a:extLst>
          </p:cNvPr>
          <p:cNvSpPr/>
          <p:nvPr/>
        </p:nvSpPr>
        <p:spPr>
          <a:xfrm>
            <a:off x="6430856" y="3812239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tx1"/>
                </a:solidFill>
              </a:rPr>
              <a:t>b</a:t>
            </a:r>
            <a:endParaRPr kumimoji="1" lang="ja-JP" altLang="en-US" sz="7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ECFF1F-030A-46A2-BEA1-3B31E29417F5}"/>
              </a:ext>
            </a:extLst>
          </p:cNvPr>
          <p:cNvSpPr txBox="1"/>
          <p:nvPr/>
        </p:nvSpPr>
        <p:spPr>
          <a:xfrm>
            <a:off x="1112593" y="3577851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 = </a:t>
            </a:r>
            <a:r>
              <a:rPr lang="en-US" altLang="ja-JP" sz="48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true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52583D-1E8F-49AF-8AD0-624CDAF8CD55}"/>
              </a:ext>
            </a:extLst>
          </p:cNvPr>
          <p:cNvSpPr txBox="1"/>
          <p:nvPr/>
        </p:nvSpPr>
        <p:spPr>
          <a:xfrm>
            <a:off x="1112591" y="4723102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 = 5;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0ABFF0F-045D-4F90-839A-7F3697CEBEA5}"/>
              </a:ext>
            </a:extLst>
          </p:cNvPr>
          <p:cNvSpPr txBox="1"/>
          <p:nvPr/>
        </p:nvSpPr>
        <p:spPr>
          <a:xfrm>
            <a:off x="1112590" y="5386627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 = c;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53F6C87-1204-4027-AFB3-ED16930BD9A1}"/>
              </a:ext>
            </a:extLst>
          </p:cNvPr>
          <p:cNvSpPr/>
          <p:nvPr/>
        </p:nvSpPr>
        <p:spPr>
          <a:xfrm>
            <a:off x="4060272" y="3039910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5</a:t>
            </a:r>
            <a:endParaRPr kumimoji="1" lang="ja-JP" altLang="en-US" sz="48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BDE958DD-86DF-4AA0-BDB9-7054A093AD03}"/>
              </a:ext>
            </a:extLst>
          </p:cNvPr>
          <p:cNvSpPr/>
          <p:nvPr/>
        </p:nvSpPr>
        <p:spPr>
          <a:xfrm>
            <a:off x="6981032" y="3039909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000" dirty="0"/>
              <a:t>10</a:t>
            </a:r>
            <a:endParaRPr kumimoji="1" lang="ja-JP" altLang="en-US" sz="4000" dirty="0"/>
          </a:p>
        </p:txBody>
      </p:sp>
      <p:sp>
        <p:nvSpPr>
          <p:cNvPr id="13" name="直方体 12">
            <a:extLst>
              <a:ext uri="{FF2B5EF4-FFF2-40B4-BE49-F238E27FC236}">
                <a16:creationId xmlns:a16="http://schemas.microsoft.com/office/drawing/2014/main" id="{02680CC2-D1F6-4ED7-AC66-E4C0575647C4}"/>
              </a:ext>
            </a:extLst>
          </p:cNvPr>
          <p:cNvSpPr/>
          <p:nvPr/>
        </p:nvSpPr>
        <p:spPr>
          <a:xfrm>
            <a:off x="9361169" y="3812238"/>
            <a:ext cx="2245453" cy="1174459"/>
          </a:xfrm>
          <a:prstGeom prst="cub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c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EBF7D0BF-DBAD-471B-AACE-FF8F914C4459}"/>
              </a:ext>
            </a:extLst>
          </p:cNvPr>
          <p:cNvSpPr/>
          <p:nvPr/>
        </p:nvSpPr>
        <p:spPr>
          <a:xfrm>
            <a:off x="9901792" y="3040189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true</a:t>
            </a:r>
            <a:endParaRPr kumimoji="1" lang="ja-JP" altLang="en-US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E6FFB3-696F-41B9-BC9C-5D65C1E5B00B}"/>
              </a:ext>
            </a:extLst>
          </p:cNvPr>
          <p:cNvSpPr txBox="1"/>
          <p:nvPr/>
        </p:nvSpPr>
        <p:spPr>
          <a:xfrm>
            <a:off x="4648437" y="5703503"/>
            <a:ext cx="649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true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Yes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en-US" altLang="ja-JP" sz="3200" dirty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false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No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というイメージ</a:t>
            </a:r>
            <a:endParaRPr kumimoji="1" lang="ja-JP" altLang="en-US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13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13" grpId="0" animBg="1"/>
      <p:bldP spid="14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221053" y="1757672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データ型と変数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C263C4-D9D8-4D71-A86F-C00363579585}"/>
              </a:ext>
            </a:extLst>
          </p:cNvPr>
          <p:cNvSpPr txBox="1"/>
          <p:nvPr/>
        </p:nvSpPr>
        <p:spPr>
          <a:xfrm>
            <a:off x="1112594" y="2432600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bool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c;</a:t>
            </a: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100062DB-056F-41F1-B819-0F9A934518FF}"/>
              </a:ext>
            </a:extLst>
          </p:cNvPr>
          <p:cNvSpPr/>
          <p:nvPr/>
        </p:nvSpPr>
        <p:spPr>
          <a:xfrm>
            <a:off x="3500543" y="3820466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a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6" name="直方体 15">
            <a:extLst>
              <a:ext uri="{FF2B5EF4-FFF2-40B4-BE49-F238E27FC236}">
                <a16:creationId xmlns:a16="http://schemas.microsoft.com/office/drawing/2014/main" id="{E9753935-23F2-49DF-8BFC-8EC3709BC9A5}"/>
              </a:ext>
            </a:extLst>
          </p:cNvPr>
          <p:cNvSpPr/>
          <p:nvPr/>
        </p:nvSpPr>
        <p:spPr>
          <a:xfrm>
            <a:off x="6430856" y="3812239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tx1"/>
                </a:solidFill>
              </a:rPr>
              <a:t>b</a:t>
            </a:r>
            <a:endParaRPr kumimoji="1" lang="ja-JP" altLang="en-US" sz="7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ECFF1F-030A-46A2-BEA1-3B31E29417F5}"/>
              </a:ext>
            </a:extLst>
          </p:cNvPr>
          <p:cNvSpPr txBox="1"/>
          <p:nvPr/>
        </p:nvSpPr>
        <p:spPr>
          <a:xfrm>
            <a:off x="1112593" y="3577851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 = </a:t>
            </a:r>
            <a:r>
              <a:rPr lang="en-US" altLang="ja-JP" sz="48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true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52583D-1E8F-49AF-8AD0-624CDAF8CD55}"/>
              </a:ext>
            </a:extLst>
          </p:cNvPr>
          <p:cNvSpPr txBox="1"/>
          <p:nvPr/>
        </p:nvSpPr>
        <p:spPr>
          <a:xfrm>
            <a:off x="1112591" y="4723102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 = 5;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0ABFF0F-045D-4F90-839A-7F3697CEBEA5}"/>
              </a:ext>
            </a:extLst>
          </p:cNvPr>
          <p:cNvSpPr txBox="1"/>
          <p:nvPr/>
        </p:nvSpPr>
        <p:spPr>
          <a:xfrm>
            <a:off x="1112590" y="5386627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 = c;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53F6C87-1204-4027-AFB3-ED16930BD9A1}"/>
              </a:ext>
            </a:extLst>
          </p:cNvPr>
          <p:cNvSpPr/>
          <p:nvPr/>
        </p:nvSpPr>
        <p:spPr>
          <a:xfrm>
            <a:off x="4060272" y="3039910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5</a:t>
            </a:r>
            <a:endParaRPr kumimoji="1" lang="ja-JP" altLang="en-US" sz="48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BDE958DD-86DF-4AA0-BDB9-7054A093AD03}"/>
              </a:ext>
            </a:extLst>
          </p:cNvPr>
          <p:cNvSpPr/>
          <p:nvPr/>
        </p:nvSpPr>
        <p:spPr>
          <a:xfrm>
            <a:off x="6981032" y="3039909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000" dirty="0"/>
              <a:t>10</a:t>
            </a:r>
            <a:endParaRPr kumimoji="1" lang="ja-JP" altLang="en-US" sz="4000" dirty="0"/>
          </a:p>
        </p:txBody>
      </p:sp>
      <p:sp>
        <p:nvSpPr>
          <p:cNvPr id="13" name="直方体 12">
            <a:extLst>
              <a:ext uri="{FF2B5EF4-FFF2-40B4-BE49-F238E27FC236}">
                <a16:creationId xmlns:a16="http://schemas.microsoft.com/office/drawing/2014/main" id="{02680CC2-D1F6-4ED7-AC66-E4C0575647C4}"/>
              </a:ext>
            </a:extLst>
          </p:cNvPr>
          <p:cNvSpPr/>
          <p:nvPr/>
        </p:nvSpPr>
        <p:spPr>
          <a:xfrm>
            <a:off x="9361169" y="3812238"/>
            <a:ext cx="2245453" cy="1174459"/>
          </a:xfrm>
          <a:prstGeom prst="cub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c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EBF7D0BF-DBAD-471B-AACE-FF8F914C4459}"/>
              </a:ext>
            </a:extLst>
          </p:cNvPr>
          <p:cNvSpPr/>
          <p:nvPr/>
        </p:nvSpPr>
        <p:spPr>
          <a:xfrm>
            <a:off x="9901792" y="3040189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/>
              <a:t>true</a:t>
            </a:r>
            <a:endParaRPr kumimoji="1" lang="ja-JP" altLang="en-US" sz="20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5E6FCC-205A-472A-BE42-53E964E35902}"/>
              </a:ext>
            </a:extLst>
          </p:cNvPr>
          <p:cNvSpPr txBox="1"/>
          <p:nvPr/>
        </p:nvSpPr>
        <p:spPr>
          <a:xfrm>
            <a:off x="4648437" y="5703503"/>
            <a:ext cx="649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true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Yes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en-US" altLang="ja-JP" sz="3200" dirty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false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No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というイメージ</a:t>
            </a:r>
            <a:endParaRPr kumimoji="1" lang="ja-JP" altLang="en-US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乗算記号 1">
            <a:extLst>
              <a:ext uri="{FF2B5EF4-FFF2-40B4-BE49-F238E27FC236}">
                <a16:creationId xmlns:a16="http://schemas.microsoft.com/office/drawing/2014/main" id="{5B93B097-0AC1-4880-8B49-1457A44757F3}"/>
              </a:ext>
            </a:extLst>
          </p:cNvPr>
          <p:cNvSpPr/>
          <p:nvPr/>
        </p:nvSpPr>
        <p:spPr>
          <a:xfrm>
            <a:off x="190742" y="4251710"/>
            <a:ext cx="3453124" cy="25741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04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221053" y="1757672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データ型と変数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889D74-D856-4FF8-94BE-27EEDAE5D124}"/>
              </a:ext>
            </a:extLst>
          </p:cNvPr>
          <p:cNvSpPr txBox="1"/>
          <p:nvPr/>
        </p:nvSpPr>
        <p:spPr>
          <a:xfrm>
            <a:off x="1926188" y="3499327"/>
            <a:ext cx="2873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6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</a:t>
            </a:r>
          </a:p>
          <a:p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6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char</a:t>
            </a:r>
            <a:r>
              <a:rPr lang="ja-JP" altLang="en-US" sz="3600" dirty="0">
                <a:solidFill>
                  <a:srgbClr val="0070C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6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float</a:t>
            </a:r>
          </a:p>
          <a:p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kumimoji="1" lang="en-US" altLang="ja-JP" sz="36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bool</a:t>
            </a:r>
          </a:p>
          <a:p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600" dirty="0">
                <a:solidFill>
                  <a:srgbClr val="0070C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void</a:t>
            </a:r>
            <a:endParaRPr kumimoji="1" lang="ja-JP" altLang="en-US" sz="3600" dirty="0">
              <a:solidFill>
                <a:srgbClr val="0070C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A27931D-AD2B-4409-9AFB-313FE1189F5E}"/>
              </a:ext>
            </a:extLst>
          </p:cNvPr>
          <p:cNvSpPr txBox="1"/>
          <p:nvPr/>
        </p:nvSpPr>
        <p:spPr>
          <a:xfrm>
            <a:off x="3582550" y="2782669"/>
            <a:ext cx="5026886" cy="646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tx1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</a:rPr>
              <a:t>覚えておきたい型の意味</a:t>
            </a:r>
            <a:endParaRPr kumimoji="1" lang="ja-JP" altLang="en-US" sz="3600" dirty="0">
              <a:solidFill>
                <a:schemeClr val="tx1"/>
              </a:solidFill>
              <a:latin typeface="HGPｺﾞｼｯｸM" panose="020B0600000000000000" pitchFamily="50" charset="-128"/>
              <a:ea typeface="HGPｺﾞｼｯｸM" panose="020B06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B9F507-4CEA-4D58-9E39-9992CCC3DA34}"/>
              </a:ext>
            </a:extLst>
          </p:cNvPr>
          <p:cNvSpPr txBox="1"/>
          <p:nvPr/>
        </p:nvSpPr>
        <p:spPr>
          <a:xfrm>
            <a:off x="3382154" y="3499327"/>
            <a:ext cx="2873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整数値</a:t>
            </a:r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文字列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小数値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真理値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型なし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1451AD-42CD-4462-A1FC-5EBA5212273D}"/>
              </a:ext>
            </a:extLst>
          </p:cNvPr>
          <p:cNvSpPr txBox="1"/>
          <p:nvPr/>
        </p:nvSpPr>
        <p:spPr>
          <a:xfrm>
            <a:off x="6255859" y="3501116"/>
            <a:ext cx="3383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kumimoji="1" lang="en-US" altLang="ja-JP" sz="32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 = 5;</a:t>
            </a:r>
            <a:r>
              <a:rPr kumimoji="1"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en-US" altLang="ja-JP" sz="32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 = “</a:t>
            </a:r>
            <a:r>
              <a:rPr lang="en-US" altLang="ja-JP" sz="3200" dirty="0" err="1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oic</a:t>
            </a:r>
            <a:r>
              <a:rPr lang="en-US" altLang="ja-JP" sz="32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”;</a:t>
            </a:r>
            <a:endParaRPr lang="en-US" altLang="ja-JP" sz="36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en-US" altLang="ja-JP" sz="32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 = 3.4;</a:t>
            </a:r>
            <a:endParaRPr lang="en-US" altLang="ja-JP" sz="36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…</a:t>
            </a:r>
            <a:r>
              <a:rPr lang="ja-JP" altLang="en-US" sz="3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</a:t>
            </a:r>
            <a:r>
              <a:rPr lang="en-US" altLang="ja-JP" sz="32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d = false;</a:t>
            </a:r>
            <a:endParaRPr lang="en-US" altLang="ja-JP" sz="36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sz="3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90424F9-4822-445F-AB46-CA9443418A8D}"/>
              </a:ext>
            </a:extLst>
          </p:cNvPr>
          <p:cNvSpPr txBox="1"/>
          <p:nvPr/>
        </p:nvSpPr>
        <p:spPr>
          <a:xfrm>
            <a:off x="8828007" y="3356884"/>
            <a:ext cx="3363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文字列を代入する時はダブルクォーテーションで囲みます</a:t>
            </a:r>
            <a:endParaRPr lang="en-US" altLang="ja-JP" sz="20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矢印: 折線 1">
            <a:extLst>
              <a:ext uri="{FF2B5EF4-FFF2-40B4-BE49-F238E27FC236}">
                <a16:creationId xmlns:a16="http://schemas.microsoft.com/office/drawing/2014/main" id="{6A69FBA0-4124-4221-BBF3-AD9C054B5D9E}"/>
              </a:ext>
            </a:extLst>
          </p:cNvPr>
          <p:cNvSpPr/>
          <p:nvPr/>
        </p:nvSpPr>
        <p:spPr>
          <a:xfrm rot="10800000">
            <a:off x="9222654" y="4136886"/>
            <a:ext cx="600854" cy="385967"/>
          </a:xfrm>
          <a:prstGeom prst="ben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08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1" grpId="0"/>
      <p:bldP spid="22" grpId="0"/>
      <p:bldP spid="2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352494" y="1766571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実行中の流れ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4BC23C6-5E86-47EE-8F9C-30B0CA565CE1}"/>
              </a:ext>
            </a:extLst>
          </p:cNvPr>
          <p:cNvSpPr/>
          <p:nvPr/>
        </p:nvSpPr>
        <p:spPr>
          <a:xfrm>
            <a:off x="464173" y="3984770"/>
            <a:ext cx="2466363" cy="11492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Initialize</a:t>
            </a:r>
            <a:endParaRPr kumimoji="1" lang="ja-JP" altLang="en-US" sz="48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CB695D-2874-4D20-8029-F45CE109A9BB}"/>
              </a:ext>
            </a:extLst>
          </p:cNvPr>
          <p:cNvSpPr/>
          <p:nvPr/>
        </p:nvSpPr>
        <p:spPr>
          <a:xfrm>
            <a:off x="3345804" y="3984770"/>
            <a:ext cx="2466363" cy="11492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/>
              <a:t>Update</a:t>
            </a:r>
            <a:endParaRPr kumimoji="1" lang="ja-JP" altLang="en-US" sz="48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8DFB5D21-09B7-44D1-9BB5-8FB6B22924A1}"/>
              </a:ext>
            </a:extLst>
          </p:cNvPr>
          <p:cNvSpPr/>
          <p:nvPr/>
        </p:nvSpPr>
        <p:spPr>
          <a:xfrm>
            <a:off x="6227435" y="3984770"/>
            <a:ext cx="2466363" cy="114929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/>
              <a:t>Render</a:t>
            </a:r>
            <a:endParaRPr kumimoji="1" lang="ja-JP" altLang="en-US" sz="4800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3D5AA13-4207-4543-A271-F2D4FF818F28}"/>
              </a:ext>
            </a:extLst>
          </p:cNvPr>
          <p:cNvSpPr/>
          <p:nvPr/>
        </p:nvSpPr>
        <p:spPr>
          <a:xfrm>
            <a:off x="9109066" y="3984770"/>
            <a:ext cx="2466363" cy="114929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800" dirty="0"/>
              <a:t>Release</a:t>
            </a:r>
            <a:endParaRPr kumimoji="1" lang="ja-JP" altLang="en-US" sz="4800" dirty="0"/>
          </a:p>
        </p:txBody>
      </p:sp>
      <p:sp>
        <p:nvSpPr>
          <p:cNvPr id="7" name="矢印: 下カーブ 6">
            <a:extLst>
              <a:ext uri="{FF2B5EF4-FFF2-40B4-BE49-F238E27FC236}">
                <a16:creationId xmlns:a16="http://schemas.microsoft.com/office/drawing/2014/main" id="{C4C6FA71-B882-4B18-BFEB-3302CE46F43F}"/>
              </a:ext>
            </a:extLst>
          </p:cNvPr>
          <p:cNvSpPr/>
          <p:nvPr/>
        </p:nvSpPr>
        <p:spPr>
          <a:xfrm>
            <a:off x="2357307" y="2968235"/>
            <a:ext cx="1627212" cy="921530"/>
          </a:xfrm>
          <a:prstGeom prst="curved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907863A2-D9F4-4C32-8E0F-0FE445FC195D}"/>
              </a:ext>
            </a:extLst>
          </p:cNvPr>
          <p:cNvSpPr/>
          <p:nvPr/>
        </p:nvSpPr>
        <p:spPr>
          <a:xfrm>
            <a:off x="8075587" y="2968235"/>
            <a:ext cx="1627212" cy="921530"/>
          </a:xfrm>
          <a:prstGeom prst="curved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9F72FE62-D821-4FB8-BED4-1A8E898F43FC}"/>
              </a:ext>
            </a:extLst>
          </p:cNvPr>
          <p:cNvSpPr/>
          <p:nvPr/>
        </p:nvSpPr>
        <p:spPr>
          <a:xfrm>
            <a:off x="5216447" y="2968235"/>
            <a:ext cx="1627212" cy="921530"/>
          </a:xfrm>
          <a:prstGeom prst="curved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矢印: 下カーブ 18">
            <a:extLst>
              <a:ext uri="{FF2B5EF4-FFF2-40B4-BE49-F238E27FC236}">
                <a16:creationId xmlns:a16="http://schemas.microsoft.com/office/drawing/2014/main" id="{426C00EF-A0A8-4089-BFF3-C604DBF74C2C}"/>
              </a:ext>
            </a:extLst>
          </p:cNvPr>
          <p:cNvSpPr/>
          <p:nvPr/>
        </p:nvSpPr>
        <p:spPr>
          <a:xfrm rot="10800000">
            <a:off x="5083621" y="5259896"/>
            <a:ext cx="1627212" cy="921530"/>
          </a:xfrm>
          <a:prstGeom prst="curved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E9433EBF-20C2-4B2F-A6DB-B92FFA924123}"/>
              </a:ext>
            </a:extLst>
          </p:cNvPr>
          <p:cNvSpPr/>
          <p:nvPr/>
        </p:nvSpPr>
        <p:spPr>
          <a:xfrm>
            <a:off x="276837" y="2659353"/>
            <a:ext cx="1686187" cy="921530"/>
          </a:xfrm>
          <a:prstGeom prst="wedgeEllipseCallout">
            <a:avLst>
              <a:gd name="adj1" fmla="val 25956"/>
              <a:gd name="adj2" fmla="val 78932"/>
            </a:avLst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起動</a:t>
            </a:r>
            <a:endParaRPr kumimoji="1" lang="ja-JP" altLang="en-US" sz="3200" dirty="0"/>
          </a:p>
        </p:txBody>
      </p:sp>
      <p:sp>
        <p:nvSpPr>
          <p:cNvPr id="20" name="吹き出し: 円形 19">
            <a:extLst>
              <a:ext uri="{FF2B5EF4-FFF2-40B4-BE49-F238E27FC236}">
                <a16:creationId xmlns:a16="http://schemas.microsoft.com/office/drawing/2014/main" id="{DBDD71FB-2241-474A-A8A5-37F43D57033B}"/>
              </a:ext>
            </a:extLst>
          </p:cNvPr>
          <p:cNvSpPr/>
          <p:nvPr/>
        </p:nvSpPr>
        <p:spPr>
          <a:xfrm>
            <a:off x="10228976" y="2659353"/>
            <a:ext cx="1686187" cy="921530"/>
          </a:xfrm>
          <a:prstGeom prst="wedgeEllipseCallout">
            <a:avLst>
              <a:gd name="adj1" fmla="val -30760"/>
              <a:gd name="adj2" fmla="val 80753"/>
            </a:avLst>
          </a:prstGeom>
          <a:ln>
            <a:solidFill>
              <a:srgbClr val="FF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解放</a:t>
            </a:r>
          </a:p>
        </p:txBody>
      </p:sp>
    </p:spTree>
    <p:extLst>
      <p:ext uri="{BB962C8B-B14F-4D97-AF65-F5344CB8AC3E}">
        <p14:creationId xmlns:p14="http://schemas.microsoft.com/office/powerpoint/2010/main" val="42018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7" grpId="0" animBg="1"/>
      <p:bldP spid="17" grpId="0" animBg="1"/>
      <p:bldP spid="18" grpId="0" animBg="1"/>
      <p:bldP spid="19" grpId="0" animBg="1"/>
      <p:bldP spid="8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6991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本日</a:t>
            </a:r>
            <a:r>
              <a:rPr lang="ja-JP" altLang="en-US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のゲームコンテンツ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DEEAF1F-2EB3-4E34-91F5-C4F1B7B1F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9854" b="31473"/>
          <a:stretch/>
        </p:blipFill>
        <p:spPr>
          <a:xfrm>
            <a:off x="3340217" y="1696141"/>
            <a:ext cx="5511566" cy="3516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8D24517-CCFE-4982-9BE0-914B94585EC1}"/>
              </a:ext>
            </a:extLst>
          </p:cNvPr>
          <p:cNvSpPr/>
          <p:nvPr/>
        </p:nvSpPr>
        <p:spPr>
          <a:xfrm>
            <a:off x="457199" y="2941575"/>
            <a:ext cx="2483142" cy="20972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CBA1B66-67DD-4696-8929-E21EC5073260}"/>
              </a:ext>
            </a:extLst>
          </p:cNvPr>
          <p:cNvSpPr/>
          <p:nvPr/>
        </p:nvSpPr>
        <p:spPr>
          <a:xfrm>
            <a:off x="570451" y="3022451"/>
            <a:ext cx="225664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ja-JP" sz="3000" b="1" dirty="0" err="1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TETRiS</a:t>
            </a:r>
            <a:r>
              <a:rPr lang="en-US" altLang="ja-JP" sz="30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sz="3000" b="1" dirty="0" err="1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EDiT</a:t>
            </a:r>
            <a:endParaRPr lang="en-US" altLang="ja-JP" sz="3000" b="1" dirty="0">
              <a:ln w="22225" cap="rnd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EBB388-C09F-4DAC-B43C-A99AA08D4855}"/>
              </a:ext>
            </a:extLst>
          </p:cNvPr>
          <p:cNvSpPr/>
          <p:nvPr/>
        </p:nvSpPr>
        <p:spPr>
          <a:xfrm>
            <a:off x="570451" y="3769013"/>
            <a:ext cx="22566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個人作品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BA17F5F-4643-4D44-9ECF-59FDC80C3952}"/>
              </a:ext>
            </a:extLst>
          </p:cNvPr>
          <p:cNvSpPr/>
          <p:nvPr/>
        </p:nvSpPr>
        <p:spPr>
          <a:xfrm>
            <a:off x="570450" y="4230678"/>
            <a:ext cx="23698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制作期間４ヶ月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A4293D8E-48C3-46A6-A05E-115656CBF3E8}"/>
              </a:ext>
            </a:extLst>
          </p:cNvPr>
          <p:cNvSpPr/>
          <p:nvPr/>
        </p:nvSpPr>
        <p:spPr>
          <a:xfrm>
            <a:off x="9251659" y="4296691"/>
            <a:ext cx="2483142" cy="7913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0755195-1E84-4DED-A814-E030F1080D82}"/>
              </a:ext>
            </a:extLst>
          </p:cNvPr>
          <p:cNvSpPr/>
          <p:nvPr/>
        </p:nvSpPr>
        <p:spPr>
          <a:xfrm>
            <a:off x="9478161" y="4430733"/>
            <a:ext cx="225664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ja-JP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EDIT</a:t>
            </a:r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en-US" altLang="ja-JP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=</a:t>
            </a:r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編集</a:t>
            </a:r>
            <a:endParaRPr lang="en-US" altLang="ja-JP" sz="2800" b="1" dirty="0">
              <a:ln w="22225" cap="rnd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EFC890A-7225-4A70-A186-33199FFF167E}"/>
              </a:ext>
            </a:extLst>
          </p:cNvPr>
          <p:cNvSpPr txBox="1"/>
          <p:nvPr/>
        </p:nvSpPr>
        <p:spPr>
          <a:xfrm rot="729913">
            <a:off x="8820413" y="1657671"/>
            <a:ext cx="357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AR P丸ゴシック体M" panose="020B0600010101010101" pitchFamily="50" charset="-128"/>
                <a:ea typeface="AR P丸ゴシック体M" panose="020B0600010101010101" pitchFamily="50" charset="-128"/>
              </a:rPr>
              <a:t>テトリスを自由に</a:t>
            </a:r>
            <a:endParaRPr kumimoji="1" lang="en-US" altLang="ja-JP" sz="2400" dirty="0">
              <a:solidFill>
                <a:srgbClr val="C00000"/>
              </a:solidFill>
              <a:latin typeface="AR P丸ゴシック体M" panose="020B0600010101010101" pitchFamily="50" charset="-128"/>
              <a:ea typeface="AR P丸ゴシック体M" panose="020B0600010101010101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C00000"/>
                </a:solidFill>
                <a:latin typeface="AR P丸ゴシック体M" panose="020B0600010101010101" pitchFamily="50" charset="-128"/>
                <a:ea typeface="AR P丸ゴシック体M" panose="020B0600010101010101" pitchFamily="50" charset="-128"/>
              </a:rPr>
              <a:t>エディットして遊ぼう！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2B8889C-9135-45CF-BE4A-3F46122B9E21}"/>
              </a:ext>
            </a:extLst>
          </p:cNvPr>
          <p:cNvSpPr/>
          <p:nvPr/>
        </p:nvSpPr>
        <p:spPr>
          <a:xfrm>
            <a:off x="1115260" y="5733035"/>
            <a:ext cx="9961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lang="en-US" altLang="ja-JP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TETRiSEDiT</a:t>
            </a:r>
            <a:r>
              <a:rPr lang="en-US" altLang="ja-JP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_</a:t>
            </a:r>
            <a:r>
              <a:rPr lang="ja-JP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完成版</a:t>
            </a:r>
            <a:r>
              <a:rPr lang="en-US" altLang="ja-JP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.exe</a:t>
            </a:r>
            <a:r>
              <a:rPr lang="ja-JP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」でゲームを起動！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9F43CBA-DFE0-4FBD-8C0B-5BE56136020D}"/>
              </a:ext>
            </a:extLst>
          </p:cNvPr>
          <p:cNvSpPr txBox="1"/>
          <p:nvPr/>
        </p:nvSpPr>
        <p:spPr>
          <a:xfrm rot="729913">
            <a:off x="8707162" y="2756908"/>
            <a:ext cx="35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C00000"/>
                </a:solidFill>
                <a:latin typeface="AR P丸ゴシック体M" panose="020B0600010101010101" pitchFamily="50" charset="-128"/>
                <a:ea typeface="AR P丸ゴシック体M" panose="020B0600010101010101" pitchFamily="50" charset="-128"/>
              </a:rPr>
              <a:t>ワールドルール適応！</a:t>
            </a:r>
          </a:p>
        </p:txBody>
      </p:sp>
    </p:spTree>
    <p:extLst>
      <p:ext uri="{BB962C8B-B14F-4D97-AF65-F5344CB8AC3E}">
        <p14:creationId xmlns:p14="http://schemas.microsoft.com/office/powerpoint/2010/main" val="36388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22" grpId="0"/>
      <p:bldP spid="24" grpId="0"/>
      <p:bldP spid="26" grpId="0" animBg="1"/>
      <p:bldP spid="28" grpId="0"/>
      <p:bldP spid="11" grpId="0"/>
      <p:bldP spid="14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6991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実践！プログラミング！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C085CB-1EB3-4BBA-8590-1EFB3446E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4"/>
          <a:stretch/>
        </p:blipFill>
        <p:spPr>
          <a:xfrm>
            <a:off x="1001753" y="3429000"/>
            <a:ext cx="4434313" cy="100026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7C749D3-2ED1-4068-A172-6096618B2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53" y="2097320"/>
            <a:ext cx="1022767" cy="83099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96A8F09-19A4-48BA-964F-09013BABF62A}"/>
              </a:ext>
            </a:extLst>
          </p:cNvPr>
          <p:cNvSpPr txBox="1"/>
          <p:nvPr/>
        </p:nvSpPr>
        <p:spPr>
          <a:xfrm>
            <a:off x="2099614" y="2001788"/>
            <a:ext cx="3093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VisualStudio2013</a:t>
            </a:r>
          </a:p>
          <a:p>
            <a:r>
              <a:rPr lang="ja-JP" altLang="en-US" sz="28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を開く</a:t>
            </a:r>
            <a:endParaRPr kumimoji="1" lang="en-US" altLang="ja-JP" sz="28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flipV="1">
            <a:off x="4096741" y="4122305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278890" y="5122570"/>
            <a:ext cx="4157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クリックでゲーム実行！</a:t>
            </a:r>
            <a:endParaRPr kumimoji="1" lang="en-US" altLang="ja-JP" sz="32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F426A40-3BE2-451E-A53D-CE3152C9A757}"/>
              </a:ext>
            </a:extLst>
          </p:cNvPr>
          <p:cNvSpPr txBox="1"/>
          <p:nvPr/>
        </p:nvSpPr>
        <p:spPr>
          <a:xfrm>
            <a:off x="6755937" y="2035765"/>
            <a:ext cx="45272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～操作説明～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左右キー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：横移動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下キー   ：ソフトドロップ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上キー   ：ハードドロップ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Z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キー    ：左回転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X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キー    ：右回転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左シフト ：ホールド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11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57534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壁と地面がない！？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rot="5400000" flipV="1">
            <a:off x="5734847" y="3502528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フィールドの空白を示す</a:t>
            </a:r>
            <a:r>
              <a:rPr kumimoji="1" lang="en-US" altLang="ja-JP" sz="3200" dirty="0">
                <a:solidFill>
                  <a:srgbClr val="FF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MINO_FREE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が壁にも適用されている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874E572-7544-43B0-8A1F-2B8CF8F15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" t="7352" r="69930" b="65358"/>
          <a:stretch/>
        </p:blipFill>
        <p:spPr>
          <a:xfrm>
            <a:off x="727218" y="2540985"/>
            <a:ext cx="4565637" cy="2438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3958A28-81A6-443A-9B5E-C3ADC35DD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2" t="6978" r="70000" b="64984"/>
          <a:stretch/>
        </p:blipFill>
        <p:spPr>
          <a:xfrm>
            <a:off x="6666545" y="2540985"/>
            <a:ext cx="4565637" cy="2493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FieldInfo.cpp 5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6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458010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回転できない</a:t>
            </a:r>
            <a:r>
              <a:rPr lang="en-US" altLang="ja-JP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……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rot="5400000" flipV="1">
            <a:off x="5734847" y="3502528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右回転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は左回転を３回行うイメージ！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これで右回転のプログラムが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不要になる！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Game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.cpp 542</a:t>
            </a:r>
            <a:r>
              <a:rPr kumimoji="1" lang="ja-JP" altLang="en-US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548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DD010F9-79CE-4393-846A-341964EBD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" t="24465" r="67248" b="45168"/>
          <a:stretch/>
        </p:blipFill>
        <p:spPr>
          <a:xfrm>
            <a:off x="959818" y="2670191"/>
            <a:ext cx="4253218" cy="237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13B220F-CD05-4A5F-92FE-FC18DAB359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9" t="24709" r="66559" b="45169"/>
          <a:stretch/>
        </p:blipFill>
        <p:spPr>
          <a:xfrm>
            <a:off x="6741290" y="2670191"/>
            <a:ext cx="4365019" cy="2378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2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822853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ネクストの表示数を変える！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PC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kumimoji="1" lang="ja-JP" altLang="en-US" sz="3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繰り返し処理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が得意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上手く活用して効率の良いコードを書こう！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Game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.cpp 700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68A64D7-D37E-40DE-A994-F44F16DC5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 t="36528" r="64358" b="39449"/>
          <a:stretch/>
        </p:blipFill>
        <p:spPr>
          <a:xfrm>
            <a:off x="931179" y="2750253"/>
            <a:ext cx="5191884" cy="2115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03C715C-4B64-48D2-8340-87F8D67DEE4D}"/>
              </a:ext>
            </a:extLst>
          </p:cNvPr>
          <p:cNvSpPr txBox="1"/>
          <p:nvPr/>
        </p:nvSpPr>
        <p:spPr>
          <a:xfrm>
            <a:off x="6748330" y="4474117"/>
            <a:ext cx="182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描画処理</a:t>
            </a:r>
            <a:endParaRPr kumimoji="1" lang="en-US" altLang="ja-JP" sz="32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E53C7DE6-C201-40F5-AC38-CCCA4069D9BB}"/>
              </a:ext>
            </a:extLst>
          </p:cNvPr>
          <p:cNvSpPr/>
          <p:nvPr/>
        </p:nvSpPr>
        <p:spPr>
          <a:xfrm rot="17241660" flipV="1">
            <a:off x="5895625" y="4111030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81BE604-BA11-4FCA-B7BB-287DDD998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78" t="15780" r="35872" b="13762"/>
          <a:stretch/>
        </p:blipFill>
        <p:spPr>
          <a:xfrm>
            <a:off x="9568953" y="3344204"/>
            <a:ext cx="1771883" cy="184557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84908DD-66A0-49FA-9B22-6A75E7C63B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78" t="15903" r="36356" b="13884"/>
          <a:stretch/>
        </p:blipFill>
        <p:spPr>
          <a:xfrm>
            <a:off x="8711162" y="2666271"/>
            <a:ext cx="1771884" cy="186286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05632BE-8B7E-45CD-AF50-0145522DBD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16" t="16024" r="36218" b="14128"/>
          <a:stretch/>
        </p:blipFill>
        <p:spPr>
          <a:xfrm>
            <a:off x="7762099" y="2088880"/>
            <a:ext cx="1764662" cy="1845578"/>
          </a:xfrm>
          <a:prstGeom prst="rect">
            <a:avLst/>
          </a:prstGeom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8D298585-27DD-40DF-8A5B-603826A8005E}"/>
              </a:ext>
            </a:extLst>
          </p:cNvPr>
          <p:cNvSpPr/>
          <p:nvPr/>
        </p:nvSpPr>
        <p:spPr>
          <a:xfrm>
            <a:off x="9112641" y="1596637"/>
            <a:ext cx="828240" cy="584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０回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DC5A7DB-C699-4AE8-9BFE-6D20070B8D64}"/>
              </a:ext>
            </a:extLst>
          </p:cNvPr>
          <p:cNvSpPr/>
          <p:nvPr/>
        </p:nvSpPr>
        <p:spPr>
          <a:xfrm>
            <a:off x="10111439" y="2181491"/>
            <a:ext cx="828240" cy="584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３</a:t>
            </a:r>
            <a:r>
              <a:rPr kumimoji="1" lang="ja-JP" altLang="en-US" dirty="0"/>
              <a:t>回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F8D7C3BA-9BA8-473E-A7F2-040DED7FD09C}"/>
              </a:ext>
            </a:extLst>
          </p:cNvPr>
          <p:cNvSpPr/>
          <p:nvPr/>
        </p:nvSpPr>
        <p:spPr>
          <a:xfrm>
            <a:off x="10987167" y="2844225"/>
            <a:ext cx="828240" cy="5847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５</a:t>
            </a:r>
            <a:r>
              <a:rPr kumimoji="1" lang="ja-JP" altLang="en-US" dirty="0"/>
              <a:t>回</a:t>
            </a:r>
          </a:p>
        </p:txBody>
      </p:sp>
    </p:spTree>
    <p:extLst>
      <p:ext uri="{BB962C8B-B14F-4D97-AF65-F5344CB8AC3E}">
        <p14:creationId xmlns:p14="http://schemas.microsoft.com/office/powerpoint/2010/main" val="36660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2" grpId="0" animBg="1"/>
      <p:bldP spid="16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ラインが消去されない！？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rot="5400000" flipV="1">
            <a:off x="5734847" y="3502528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LineCheck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関数はラインが消えていたら</a:t>
            </a:r>
            <a:r>
              <a:rPr kumimoji="1" lang="en-US" altLang="ja-JP" sz="3200" dirty="0">
                <a:solidFill>
                  <a:srgbClr val="6666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true</a:t>
            </a:r>
          </a:p>
          <a:p>
            <a:pPr algn="ctr"/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消えていなかったら</a:t>
            </a:r>
            <a:r>
              <a:rPr lang="en-US" altLang="ja-JP" sz="3200" dirty="0">
                <a:solidFill>
                  <a:srgbClr val="6666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false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と教えてくれます。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Game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.cpp 361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1025F42-9F1B-45D9-9660-ED6B94583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 t="24342" r="65614" b="46759"/>
          <a:stretch/>
        </p:blipFill>
        <p:spPr>
          <a:xfrm>
            <a:off x="758848" y="2860283"/>
            <a:ext cx="4484953" cy="2284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7E0D239-3652-4591-BEF5-6F733FB126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7" t="24978" r="65527" b="46422"/>
          <a:stretch/>
        </p:blipFill>
        <p:spPr>
          <a:xfrm>
            <a:off x="6710525" y="2875112"/>
            <a:ext cx="4484953" cy="2255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1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380DAF-D3BC-49E4-80C8-3355F18DC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5B2C1-0D15-4EE3-A0D6-5D444C5C564D}"/>
              </a:ext>
            </a:extLst>
          </p:cNvPr>
          <p:cNvSpPr txBox="1"/>
          <p:nvPr/>
        </p:nvSpPr>
        <p:spPr>
          <a:xfrm>
            <a:off x="616082" y="1785770"/>
            <a:ext cx="5774338" cy="1260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中山 </a:t>
            </a:r>
            <a:r>
              <a:rPr kumimoji="1" lang="ja-JP" altLang="en-US" sz="60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広海</a:t>
            </a:r>
            <a:r>
              <a:rPr kumimoji="1" lang="ja-JP" altLang="en-US" sz="44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（２年）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A9BEF97-9F69-4828-9EFE-6265706165FD}"/>
              </a:ext>
            </a:extLst>
          </p:cNvPr>
          <p:cNvSpPr txBox="1"/>
          <p:nvPr/>
        </p:nvSpPr>
        <p:spPr>
          <a:xfrm>
            <a:off x="396674" y="3429000"/>
            <a:ext cx="11398651" cy="257666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学科　　：総合情報メディア学科　ゲームプログラマ専攻（４年制）</a:t>
            </a:r>
            <a:endParaRPr lang="en-US" altLang="ja-JP" sz="28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出身高校：</a:t>
            </a: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大阪市立咲くやこの花</a:t>
            </a:r>
            <a:r>
              <a:rPr kumimoji="1"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高等学校</a:t>
            </a:r>
            <a:endParaRPr kumimoji="1" lang="en-US" altLang="ja-JP" sz="28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資格　　：</a:t>
            </a:r>
            <a:r>
              <a:rPr lang="en-US" altLang="ja-JP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C</a:t>
            </a: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言語検定２級、応用情報技術者</a:t>
            </a:r>
            <a:endParaRPr lang="en-US" altLang="ja-JP" sz="28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   </a:t>
            </a: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：</a:t>
            </a:r>
            <a:r>
              <a:rPr lang="ja-JP" altLang="en-US" sz="2800" dirty="0" err="1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ぷよぷよ</a:t>
            </a:r>
            <a:r>
              <a:rPr lang="ja-JP" altLang="en-US" sz="2800" dirty="0">
                <a:solidFill>
                  <a:srgbClr val="57280E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テトリス</a:t>
            </a:r>
            <a:endParaRPr kumimoji="1" lang="en-US" altLang="ja-JP" sz="2800" dirty="0">
              <a:solidFill>
                <a:srgbClr val="57280E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C5B35C-7203-4612-B654-3645963C0256}"/>
              </a:ext>
            </a:extLst>
          </p:cNvPr>
          <p:cNvSpPr/>
          <p:nvPr/>
        </p:nvSpPr>
        <p:spPr>
          <a:xfrm>
            <a:off x="843549" y="572467"/>
            <a:ext cx="26597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自己紹介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2ED09AB-996F-4F71-A973-BBF0BB8F4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151">
            <a:off x="7318169" y="994602"/>
            <a:ext cx="3540191" cy="1982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3342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ちなみに</a:t>
            </a:r>
            <a:r>
              <a:rPr lang="en-US" altLang="ja-JP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……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rot="5400000" flipV="1">
            <a:off x="5734847" y="3502528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OverCheck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関数は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次のブロックが操作不能だったら</a:t>
            </a:r>
            <a:r>
              <a:rPr kumimoji="1" lang="en-US" altLang="ja-JP" sz="3200" dirty="0">
                <a:solidFill>
                  <a:srgbClr val="6666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true</a:t>
            </a:r>
          </a:p>
          <a:p>
            <a:pPr algn="ctr"/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操作可能だったら</a:t>
            </a:r>
            <a:r>
              <a:rPr lang="en-US" altLang="ja-JP" sz="3200" dirty="0">
                <a:solidFill>
                  <a:srgbClr val="6666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false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と教えてくれます。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Game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.cpp 401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835827-8757-4731-8FA7-795B1C605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0" t="33150" r="64220" b="48081"/>
          <a:stretch/>
        </p:blipFill>
        <p:spPr>
          <a:xfrm>
            <a:off x="773241" y="3197598"/>
            <a:ext cx="4411155" cy="1392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E06CB90-91ED-44D7-A4FD-33C286C66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" t="43792" r="65458" b="37126"/>
          <a:stretch/>
        </p:blipFill>
        <p:spPr>
          <a:xfrm>
            <a:off x="6769930" y="3197598"/>
            <a:ext cx="4243376" cy="1417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8C278D-8EE4-4B92-8F26-3CC4278833E9}"/>
              </a:ext>
            </a:extLst>
          </p:cNvPr>
          <p:cNvSpPr txBox="1"/>
          <p:nvPr/>
        </p:nvSpPr>
        <p:spPr>
          <a:xfrm>
            <a:off x="6769930" y="2635669"/>
            <a:ext cx="445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ゲームオーバー判定を</a:t>
            </a:r>
            <a:r>
              <a:rPr lang="en-US" altLang="ja-JP" sz="2400" dirty="0">
                <a:solidFill>
                  <a:srgbClr val="6666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true</a:t>
            </a:r>
            <a:r>
              <a:rPr lang="ja-JP" altLang="en-US" sz="24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にする</a:t>
            </a:r>
            <a:endParaRPr kumimoji="1" lang="en-US" altLang="ja-JP" sz="24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79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4239018-8A4C-45E8-A781-25323D094F9C}"/>
              </a:ext>
            </a:extLst>
          </p:cNvPr>
          <p:cNvSpPr/>
          <p:nvPr/>
        </p:nvSpPr>
        <p:spPr>
          <a:xfrm>
            <a:off x="370514" y="1596637"/>
            <a:ext cx="11450972" cy="50054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3342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ちなみに</a:t>
            </a:r>
            <a:r>
              <a:rPr lang="en-US" altLang="ja-JP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……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12C005A-067F-428B-89FA-FAD6B1CBB070}"/>
              </a:ext>
            </a:extLst>
          </p:cNvPr>
          <p:cNvSpPr/>
          <p:nvPr/>
        </p:nvSpPr>
        <p:spPr>
          <a:xfrm rot="5400000" flipV="1">
            <a:off x="5734847" y="3502528"/>
            <a:ext cx="484632" cy="100026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BE168EB-5337-4EC3-A5AC-ABC6CC247FFA}"/>
              </a:ext>
            </a:extLst>
          </p:cNvPr>
          <p:cNvSpPr txBox="1"/>
          <p:nvPr/>
        </p:nvSpPr>
        <p:spPr>
          <a:xfrm>
            <a:off x="1090882" y="5375176"/>
            <a:ext cx="102835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efine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は</a:t>
            </a:r>
            <a:r>
              <a:rPr kumimoji="1" lang="ja-JP" altLang="en-US" sz="32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定義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という意味。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現在の場合、</a:t>
            </a:r>
            <a:r>
              <a:rPr lang="en-US" altLang="ja-JP" sz="3200" dirty="0">
                <a:solidFill>
                  <a:srgbClr val="FF00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FIRST_SCENE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と書いてある箇所は全て</a:t>
            </a:r>
            <a:r>
              <a:rPr lang="en-US" altLang="ja-JP" sz="32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GAME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に置き換えられる！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FF2576-9A08-48B8-BE9A-A3D13427BF62}"/>
              </a:ext>
            </a:extLst>
          </p:cNvPr>
          <p:cNvSpPr txBox="1"/>
          <p:nvPr/>
        </p:nvSpPr>
        <p:spPr>
          <a:xfrm>
            <a:off x="1090882" y="1758473"/>
            <a:ext cx="102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Scene</a:t>
            </a:r>
            <a:r>
              <a:rPr kumimoji="1" lang="en-US" altLang="ja-JP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</a:t>
            </a:r>
            <a:r>
              <a:rPr lang="en-US" altLang="ja-JP" sz="32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h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20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行目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8C278D-8EE4-4B92-8F26-3CC4278833E9}"/>
              </a:ext>
            </a:extLst>
          </p:cNvPr>
          <p:cNvSpPr txBox="1"/>
          <p:nvPr/>
        </p:nvSpPr>
        <p:spPr>
          <a:xfrm>
            <a:off x="6916249" y="2366231"/>
            <a:ext cx="4452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他にも</a:t>
            </a:r>
            <a:r>
              <a:rPr lang="en-US" altLang="ja-JP" sz="20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MINOEDIT</a:t>
            </a:r>
            <a:r>
              <a:rPr lang="ja-JP" altLang="en-US" sz="20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0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FIELDEDIT</a:t>
            </a:r>
            <a:r>
              <a:rPr lang="ja-JP" altLang="en-US" sz="2000" dirty="0" err="1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000" dirty="0">
                <a:solidFill>
                  <a:srgbClr val="00B05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OPTION</a:t>
            </a:r>
            <a:r>
              <a:rPr lang="ja-JP" altLang="en-US" sz="20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のシーンが存在します</a:t>
            </a:r>
            <a:endParaRPr kumimoji="1" lang="en-US" altLang="ja-JP" sz="20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A2A6AAD-9536-4F53-A621-1941D0B44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 t="43058" r="74748" b="42874"/>
          <a:stretch/>
        </p:blipFill>
        <p:spPr>
          <a:xfrm>
            <a:off x="689050" y="3204675"/>
            <a:ext cx="4495346" cy="1561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1132E84-3C99-436D-9CEC-C5450FA767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7" t="43670" r="75092" b="43241"/>
          <a:stretch/>
        </p:blipFill>
        <p:spPr>
          <a:xfrm>
            <a:off x="6769930" y="3223858"/>
            <a:ext cx="4745597" cy="155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2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1090569" y="4840413"/>
            <a:ext cx="9833966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24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でも、</a:t>
            </a:r>
            <a:r>
              <a:rPr lang="ja-JP" altLang="en-US" sz="28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</a:t>
            </a:r>
            <a:r>
              <a:rPr lang="ja-JP" altLang="en-US" sz="24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って慣れてくると</a:t>
            </a:r>
            <a:r>
              <a:rPr lang="ja-JP" altLang="en-US" sz="28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めちゃくちゃ楽しい！</a:t>
            </a:r>
            <a:endParaRPr lang="en-US" altLang="ja-JP" sz="2800" b="1" cap="none" spc="0" dirty="0">
              <a:ln w="22225" cap="rnd">
                <a:solidFill>
                  <a:schemeClr val="tx1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自分のゲームを他人が楽しそうにプレイしていたら</a:t>
            </a:r>
            <a:r>
              <a:rPr lang="ja-JP" altLang="en-US" sz="28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作って良かった</a:t>
            </a:r>
            <a:r>
              <a:rPr lang="ja-JP" altLang="en-US" sz="24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なって思います！こんな</a:t>
            </a:r>
            <a:r>
              <a:rPr lang="ja-JP" altLang="en-US" sz="28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A24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達成感</a:t>
            </a:r>
            <a:r>
              <a:rPr lang="ja-JP" altLang="en-US" sz="2400" b="1" cap="none" spc="0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は他じゃなかなか味わえないかも？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843549" y="572467"/>
            <a:ext cx="107035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まとめ（入学前に考えてほしいこと）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90569" y="3299287"/>
            <a:ext cx="98339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ゲームプログラマー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という職をしっかり理解していますか？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入学してから</a:t>
            </a:r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思ってたのと違う</a:t>
            </a:r>
            <a:r>
              <a:rPr lang="en-US" altLang="ja-JP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となってしまっては非常にもったいないです。よく調べたうえでコース選択することをお勧めします。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090569" y="1696606"/>
            <a:ext cx="905515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は難しいです</a:t>
            </a:r>
            <a:r>
              <a:rPr lang="en-US" altLang="ja-JP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…</a:t>
            </a:r>
          </a:p>
          <a:p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授業を聞いてるだけでは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プログラマーになれません。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ゲーム制作への</a:t>
            </a:r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興味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lang="ja-JP" altLang="en-US" sz="28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熱意</a:t>
            </a:r>
            <a:r>
              <a:rPr lang="ja-JP" altLang="en-US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を持ち続けてほしいと思います。</a:t>
            </a:r>
            <a:endParaRPr lang="en-US" altLang="ja-JP" sz="2400" b="1" dirty="0">
              <a:ln w="22225" cap="rnd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4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30179"/>
            <a:ext cx="12192007" cy="68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46666" y="2287047"/>
            <a:ext cx="11913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「テトリスで学ぶゲームプログラミングの秘密」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843549" y="3419078"/>
            <a:ext cx="72853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体験の概要</a:t>
            </a:r>
            <a:endParaRPr kumimoji="1" lang="en-US" altLang="ja-JP" sz="40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OIC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でどんな事を学ぶの？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・プログラマーの役割って？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・プログラムの流れについて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・実践！プログラミング！</a:t>
            </a:r>
            <a:endParaRPr kumimoji="1"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・まとめ（入学前に考えてほしいこと）</a:t>
            </a:r>
            <a:endParaRPr kumimoji="1" lang="ja-JP" altLang="en-US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57534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本日の体験について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11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grpSp>
        <p:nvGrpSpPr>
          <p:cNvPr id="23" name="グループ化 22"/>
          <p:cNvGrpSpPr/>
          <p:nvPr/>
        </p:nvGrpSpPr>
        <p:grpSpPr>
          <a:xfrm>
            <a:off x="848052" y="5144700"/>
            <a:ext cx="9994685" cy="1486447"/>
            <a:chOff x="856195" y="5327955"/>
            <a:chExt cx="9994685" cy="1486447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551"/>
            <a:stretch/>
          </p:blipFill>
          <p:spPr>
            <a:xfrm>
              <a:off x="856195" y="5327955"/>
              <a:ext cx="689503" cy="954630"/>
            </a:xfrm>
            <a:prstGeom prst="rect">
              <a:avLst/>
            </a:prstGeom>
          </p:spPr>
        </p:pic>
        <p:sp>
          <p:nvSpPr>
            <p:cNvPr id="13" name="正方形/長方形 12"/>
            <p:cNvSpPr/>
            <p:nvPr/>
          </p:nvSpPr>
          <p:spPr>
            <a:xfrm>
              <a:off x="1649195" y="5337074"/>
              <a:ext cx="9201685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実際にゲーム制作などで扱っていく</a:t>
              </a:r>
              <a:r>
                <a:rPr lang="en-US" altLang="ja-JP" sz="30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C</a:t>
              </a:r>
              <a:r>
                <a:rPr lang="ja-JP" altLang="en-US" sz="30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言語・</a:t>
              </a:r>
              <a:r>
                <a:rPr lang="en-US" altLang="ja-JP" sz="30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C++</a:t>
              </a:r>
              <a:r>
                <a:rPr lang="ja-JP" altLang="en-US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を中心に勉強しました。また、</a:t>
              </a:r>
              <a:r>
                <a:rPr lang="en-US" altLang="ja-JP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IT</a:t>
              </a:r>
              <a:r>
                <a:rPr lang="ja-JP" altLang="en-US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系の授業もたくさんあり</a:t>
              </a:r>
              <a:r>
                <a:rPr lang="ja-JP" altLang="en-US" sz="30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基本情報技術者試験</a:t>
              </a:r>
              <a:r>
                <a:rPr lang="ja-JP" altLang="en-US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などの資格取得に挑戦しました。</a:t>
              </a:r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843549" y="572467"/>
            <a:ext cx="722826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ja-JP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OIC</a:t>
            </a:r>
            <a:r>
              <a:rPr lang="ja-JP" altLang="en-US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でどんな事を学ぶの？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843549" y="3706209"/>
            <a:ext cx="9860803" cy="1330357"/>
            <a:chOff x="843549" y="3706209"/>
            <a:chExt cx="9860803" cy="1330357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424"/>
            <a:stretch/>
          </p:blipFill>
          <p:spPr>
            <a:xfrm>
              <a:off x="843549" y="3706209"/>
              <a:ext cx="702149" cy="973597"/>
            </a:xfrm>
            <a:prstGeom prst="rect">
              <a:avLst/>
            </a:prstGeom>
          </p:spPr>
        </p:pic>
        <p:sp>
          <p:nvSpPr>
            <p:cNvPr id="16" name="正方形/長方形 15"/>
            <p:cNvSpPr/>
            <p:nvPr/>
          </p:nvSpPr>
          <p:spPr>
            <a:xfrm>
              <a:off x="1615641" y="3743904"/>
              <a:ext cx="9088711" cy="129266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ゲームに関する授業が増え、個人やグループでゲーム制作を行いました。他にもゲーム数学や</a:t>
              </a:r>
              <a:r>
                <a:rPr lang="en-US" altLang="ja-JP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Java</a:t>
              </a:r>
              <a:r>
                <a:rPr lang="ja-JP" altLang="en-US" sz="2400" b="1" dirty="0" err="1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、</a:t>
              </a:r>
              <a:r>
                <a:rPr lang="en-US" altLang="ja-JP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SQL</a:t>
              </a:r>
              <a:r>
                <a:rPr lang="ja-JP" altLang="en-US" sz="2400" b="1" dirty="0" err="1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、</a:t>
              </a:r>
              <a:r>
                <a:rPr lang="en-US" altLang="ja-JP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HTML</a:t>
              </a:r>
              <a:r>
                <a:rPr lang="ja-JP" altLang="en-US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･</a:t>
              </a:r>
              <a:r>
                <a:rPr lang="en-US" altLang="ja-JP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CSS</a:t>
              </a:r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などのプログラミング言語を学びました。</a:t>
              </a:r>
              <a:endParaRPr lang="en-US" altLang="ja-JP" sz="2400" b="1" dirty="0">
                <a:ln w="22225" cap="rnd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843549" y="1629698"/>
            <a:ext cx="9860803" cy="1079644"/>
            <a:chOff x="843549" y="1927319"/>
            <a:chExt cx="9860803" cy="1130741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424"/>
            <a:stretch/>
          </p:blipFill>
          <p:spPr>
            <a:xfrm>
              <a:off x="843549" y="2084463"/>
              <a:ext cx="702149" cy="973597"/>
            </a:xfrm>
            <a:prstGeom prst="rect">
              <a:avLst/>
            </a:prstGeom>
          </p:spPr>
        </p:pic>
        <p:sp>
          <p:nvSpPr>
            <p:cNvPr id="19" name="正方形/長方形 18"/>
            <p:cNvSpPr/>
            <p:nvPr/>
          </p:nvSpPr>
          <p:spPr>
            <a:xfrm>
              <a:off x="1649195" y="1927319"/>
              <a:ext cx="9055157" cy="10959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授業で</a:t>
              </a:r>
              <a:r>
                <a:rPr lang="ja-JP" altLang="en-US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３</a:t>
              </a:r>
              <a:r>
                <a:rPr lang="en-US" altLang="ja-JP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D</a:t>
              </a:r>
              <a:r>
                <a:rPr lang="ja-JP" altLang="en-US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ゲーム</a:t>
              </a:r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や</a:t>
              </a:r>
              <a:r>
                <a:rPr lang="ja-JP" altLang="en-US" sz="30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オンラインゲーム</a:t>
              </a:r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について</a:t>
              </a:r>
              <a:r>
                <a:rPr lang="ja-JP" altLang="en-US" sz="2400" b="1" cap="none" spc="0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勉強します。</a:t>
              </a:r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ゆくゆくは</a:t>
              </a:r>
              <a:r>
                <a:rPr lang="en-US" altLang="ja-JP" sz="32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VR</a:t>
              </a:r>
              <a:r>
                <a:rPr lang="ja-JP" altLang="en-US" sz="32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ゲーム</a:t>
              </a:r>
              <a:r>
                <a:rPr lang="ja-JP" altLang="en-US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も</a:t>
              </a:r>
              <a:r>
                <a:rPr lang="en-US" altLang="ja-JP" sz="2400" b="1" dirty="0">
                  <a:ln w="22225" cap="rnd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HGS創英角ｺﾞｼｯｸUB" panose="020B0900000000000000" pitchFamily="50" charset="-128"/>
                  <a:ea typeface="HGS創英角ｺﾞｼｯｸUB" panose="020B0900000000000000" pitchFamily="50" charset="-128"/>
                </a:rPr>
                <a:t>…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CD47E7-4EB5-4269-9BDD-7CE20AD1F4A2}"/>
              </a:ext>
            </a:extLst>
          </p:cNvPr>
          <p:cNvSpPr txBox="1"/>
          <p:nvPr/>
        </p:nvSpPr>
        <p:spPr>
          <a:xfrm>
            <a:off x="1649195" y="2839598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 w="19050">
                  <a:solidFill>
                    <a:schemeClr val="tx1"/>
                  </a:solidFill>
                </a:ln>
                <a:solidFill>
                  <a:srgbClr val="00FFFF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次年度以降は・・・</a:t>
            </a:r>
          </a:p>
        </p:txBody>
      </p:sp>
    </p:spTree>
    <p:extLst>
      <p:ext uri="{BB962C8B-B14F-4D97-AF65-F5344CB8AC3E}">
        <p14:creationId xmlns:p14="http://schemas.microsoft.com/office/powerpoint/2010/main" val="15364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7" y="1427220"/>
            <a:ext cx="5375129" cy="514615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" y="1714582"/>
            <a:ext cx="2680552" cy="676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" y="2527558"/>
            <a:ext cx="2680552" cy="390070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7153FB-699C-4AD5-A215-9A60A6005034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プログラマーの役割って？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6CA18AD-1B04-4EB4-8A96-E0ACA6B0B881}"/>
              </a:ext>
            </a:extLst>
          </p:cNvPr>
          <p:cNvSpPr/>
          <p:nvPr/>
        </p:nvSpPr>
        <p:spPr>
          <a:xfrm>
            <a:off x="4164630" y="5048513"/>
            <a:ext cx="2680552" cy="1616983"/>
          </a:xfrm>
          <a:prstGeom prst="roundRect">
            <a:avLst/>
          </a:prstGeom>
          <a:solidFill>
            <a:schemeClr val="bg1"/>
          </a:solidFill>
          <a:ln>
            <a:solidFill>
              <a:srgbClr val="5728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F1ACC39-3301-4451-A7A2-4B9A9FF0FC5F}"/>
              </a:ext>
            </a:extLst>
          </p:cNvPr>
          <p:cNvSpPr txBox="1"/>
          <p:nvPr/>
        </p:nvSpPr>
        <p:spPr>
          <a:xfrm>
            <a:off x="4309707" y="5256839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デザイナー</a:t>
            </a:r>
            <a:endParaRPr lang="en-US" altLang="ja-JP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プランナー</a:t>
            </a:r>
            <a:endParaRPr kumimoji="1" lang="en-US" altLang="ja-JP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加算記号 17">
            <a:extLst>
              <a:ext uri="{FF2B5EF4-FFF2-40B4-BE49-F238E27FC236}">
                <a16:creationId xmlns:a16="http://schemas.microsoft.com/office/drawing/2014/main" id="{C912C657-6119-40A8-BD98-6759489BF05F}"/>
              </a:ext>
            </a:extLst>
          </p:cNvPr>
          <p:cNvSpPr/>
          <p:nvPr/>
        </p:nvSpPr>
        <p:spPr>
          <a:xfrm>
            <a:off x="3811445" y="5478044"/>
            <a:ext cx="706370" cy="722192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C162D91C-5C0B-471F-8364-98A3FE131101}"/>
              </a:ext>
            </a:extLst>
          </p:cNvPr>
          <p:cNvSpPr/>
          <p:nvPr/>
        </p:nvSpPr>
        <p:spPr>
          <a:xfrm>
            <a:off x="6252676" y="3653397"/>
            <a:ext cx="968520" cy="694379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7A337B3-84A1-44A9-B454-872F4DEB64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7" y="1523323"/>
            <a:ext cx="2528453" cy="1889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080C5378-E845-4183-A64E-707ACECF62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17" y="2527558"/>
            <a:ext cx="2515324" cy="1889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0D7827B-6769-4A73-946F-7B75E4551D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27" y="4000296"/>
            <a:ext cx="2563179" cy="1914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8BF8C2EB-811D-478D-9CB9-28F37BA83C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380" y="4922401"/>
            <a:ext cx="2337961" cy="1743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FAA9B99-EE9E-4997-8638-46A5C5DEF33B}"/>
              </a:ext>
            </a:extLst>
          </p:cNvPr>
          <p:cNvSpPr txBox="1"/>
          <p:nvPr/>
        </p:nvSpPr>
        <p:spPr>
          <a:xfrm>
            <a:off x="10282533" y="1290219"/>
            <a:ext cx="18507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パラサクティブ</a:t>
            </a:r>
            <a:endParaRPr lang="en-US" altLang="ja-JP" sz="20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lang="en-US" altLang="ja-JP" sz="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グループ制作</a:t>
            </a:r>
            <a:endParaRPr lang="en-US" altLang="ja-JP" sz="1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16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制作期間６ヶ月</a:t>
            </a:r>
            <a:endParaRPr kumimoji="1" lang="en-US" altLang="ja-JP" sz="16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9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19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543555" y="1726894"/>
            <a:ext cx="308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３つの構造</a:t>
            </a:r>
            <a:endParaRPr kumimoji="1" lang="en-US" altLang="ja-JP" sz="48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3A85A6D-E347-41E7-BD11-E9922ADAA20F}"/>
              </a:ext>
            </a:extLst>
          </p:cNvPr>
          <p:cNvSpPr/>
          <p:nvPr/>
        </p:nvSpPr>
        <p:spPr>
          <a:xfrm>
            <a:off x="1048622" y="3024227"/>
            <a:ext cx="2852257" cy="12499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/>
              <a:t>順次</a:t>
            </a:r>
            <a:endParaRPr kumimoji="1" lang="ja-JP" altLang="en-US" sz="60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618BFA8-9610-42E8-BACD-4BE81D7E3B9D}"/>
              </a:ext>
            </a:extLst>
          </p:cNvPr>
          <p:cNvSpPr/>
          <p:nvPr/>
        </p:nvSpPr>
        <p:spPr>
          <a:xfrm>
            <a:off x="4669866" y="3024227"/>
            <a:ext cx="2852257" cy="124995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/>
              <a:t>選択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69C9FDA-03C1-4E9D-B01F-2C7009C96433}"/>
              </a:ext>
            </a:extLst>
          </p:cNvPr>
          <p:cNvSpPr/>
          <p:nvPr/>
        </p:nvSpPr>
        <p:spPr>
          <a:xfrm>
            <a:off x="8291121" y="3024226"/>
            <a:ext cx="2852257" cy="124995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/>
              <a:t>反復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889D74-D856-4FF8-94BE-27EEDAE5D124}"/>
              </a:ext>
            </a:extLst>
          </p:cNvPr>
          <p:cNvSpPr txBox="1"/>
          <p:nvPr/>
        </p:nvSpPr>
        <p:spPr>
          <a:xfrm>
            <a:off x="4648418" y="4929661"/>
            <a:ext cx="287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if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switch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70E5F5-5005-4339-B393-761D0905D08B}"/>
              </a:ext>
            </a:extLst>
          </p:cNvPr>
          <p:cNvSpPr txBox="1"/>
          <p:nvPr/>
        </p:nvSpPr>
        <p:spPr>
          <a:xfrm>
            <a:off x="8291121" y="4929661"/>
            <a:ext cx="287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for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while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DBD11C-2D83-47CD-B843-ADC6C257AE41}"/>
              </a:ext>
            </a:extLst>
          </p:cNvPr>
          <p:cNvSpPr txBox="1"/>
          <p:nvPr/>
        </p:nvSpPr>
        <p:spPr>
          <a:xfrm>
            <a:off x="1048622" y="4929661"/>
            <a:ext cx="2927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上から順に実行される</a:t>
            </a:r>
            <a:endParaRPr kumimoji="1" lang="ja-JP" altLang="en-US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8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543555" y="1726894"/>
            <a:ext cx="3083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３つの構造</a:t>
            </a:r>
            <a:endParaRPr kumimoji="1" lang="en-US" altLang="ja-JP" sz="48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3A85A6D-E347-41E7-BD11-E9922ADAA20F}"/>
              </a:ext>
            </a:extLst>
          </p:cNvPr>
          <p:cNvSpPr/>
          <p:nvPr/>
        </p:nvSpPr>
        <p:spPr>
          <a:xfrm>
            <a:off x="1048622" y="3024227"/>
            <a:ext cx="2852257" cy="12499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/>
              <a:t>順次</a:t>
            </a:r>
            <a:endParaRPr kumimoji="1" lang="ja-JP" altLang="en-US" sz="60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618BFA8-9610-42E8-BACD-4BE81D7E3B9D}"/>
              </a:ext>
            </a:extLst>
          </p:cNvPr>
          <p:cNvSpPr/>
          <p:nvPr/>
        </p:nvSpPr>
        <p:spPr>
          <a:xfrm>
            <a:off x="4669866" y="3024227"/>
            <a:ext cx="2852257" cy="124995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/>
              <a:t>選択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69C9FDA-03C1-4E9D-B01F-2C7009C96433}"/>
              </a:ext>
            </a:extLst>
          </p:cNvPr>
          <p:cNvSpPr/>
          <p:nvPr/>
        </p:nvSpPr>
        <p:spPr>
          <a:xfrm>
            <a:off x="8291121" y="3024226"/>
            <a:ext cx="2852257" cy="124995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/>
              <a:t>反復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889D74-D856-4FF8-94BE-27EEDAE5D124}"/>
              </a:ext>
            </a:extLst>
          </p:cNvPr>
          <p:cNvSpPr txBox="1"/>
          <p:nvPr/>
        </p:nvSpPr>
        <p:spPr>
          <a:xfrm>
            <a:off x="4648418" y="4929661"/>
            <a:ext cx="287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if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kumimoji="1"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switch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570E5F5-5005-4339-B393-761D0905D08B}"/>
              </a:ext>
            </a:extLst>
          </p:cNvPr>
          <p:cNvSpPr txBox="1"/>
          <p:nvPr/>
        </p:nvSpPr>
        <p:spPr>
          <a:xfrm>
            <a:off x="8291121" y="4929661"/>
            <a:ext cx="2873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for</a:t>
            </a:r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  <a:endParaRPr lang="en-US" altLang="ja-JP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・</a:t>
            </a:r>
            <a:r>
              <a:rPr lang="en-US" altLang="ja-JP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while</a:t>
            </a:r>
            <a:r>
              <a:rPr kumimoji="1"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文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BDBD11C-2D83-47CD-B843-ADC6C257AE41}"/>
              </a:ext>
            </a:extLst>
          </p:cNvPr>
          <p:cNvSpPr txBox="1"/>
          <p:nvPr/>
        </p:nvSpPr>
        <p:spPr>
          <a:xfrm>
            <a:off x="1048622" y="4929661"/>
            <a:ext cx="2927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上から順に実行される</a:t>
            </a:r>
            <a:endParaRPr kumimoji="1" lang="ja-JP" altLang="en-US" sz="3200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星: 7 pt 4">
            <a:extLst>
              <a:ext uri="{FF2B5EF4-FFF2-40B4-BE49-F238E27FC236}">
                <a16:creationId xmlns:a16="http://schemas.microsoft.com/office/drawing/2014/main" id="{B1B90794-90AB-48E3-A1F5-DE83D3329DA2}"/>
              </a:ext>
            </a:extLst>
          </p:cNvPr>
          <p:cNvSpPr/>
          <p:nvPr/>
        </p:nvSpPr>
        <p:spPr>
          <a:xfrm rot="21132494">
            <a:off x="1503027" y="1420078"/>
            <a:ext cx="9145723" cy="4908247"/>
          </a:xfrm>
          <a:prstGeom prst="star7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これだけでほとんどのゲームが作れる</a:t>
            </a:r>
            <a:r>
              <a:rPr lang="en-US" altLang="ja-JP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  <a:endParaRPr kumimoji="1" lang="ja-JP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445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221053" y="1757672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データ型と変数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C263C4-D9D8-4D71-A86F-C00363579585}"/>
              </a:ext>
            </a:extLst>
          </p:cNvPr>
          <p:cNvSpPr txBox="1"/>
          <p:nvPr/>
        </p:nvSpPr>
        <p:spPr>
          <a:xfrm>
            <a:off x="1112594" y="2432600"/>
            <a:ext cx="2873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a;</a:t>
            </a:r>
          </a:p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b;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100062DB-056F-41F1-B819-0F9A934518FF}"/>
              </a:ext>
            </a:extLst>
          </p:cNvPr>
          <p:cNvSpPr/>
          <p:nvPr/>
        </p:nvSpPr>
        <p:spPr>
          <a:xfrm>
            <a:off x="3500543" y="3820466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a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6" name="直方体 15">
            <a:extLst>
              <a:ext uri="{FF2B5EF4-FFF2-40B4-BE49-F238E27FC236}">
                <a16:creationId xmlns:a16="http://schemas.microsoft.com/office/drawing/2014/main" id="{E9753935-23F2-49DF-8BFC-8EC3709BC9A5}"/>
              </a:ext>
            </a:extLst>
          </p:cNvPr>
          <p:cNvSpPr/>
          <p:nvPr/>
        </p:nvSpPr>
        <p:spPr>
          <a:xfrm>
            <a:off x="6430856" y="3812239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tx1"/>
                </a:solidFill>
              </a:rPr>
              <a:t>b</a:t>
            </a:r>
            <a:endParaRPr kumimoji="1" lang="ja-JP" altLang="en-US" sz="7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ECFF1F-030A-46A2-BEA1-3B31E29417F5}"/>
              </a:ext>
            </a:extLst>
          </p:cNvPr>
          <p:cNvSpPr txBox="1"/>
          <p:nvPr/>
        </p:nvSpPr>
        <p:spPr>
          <a:xfrm>
            <a:off x="1112593" y="4299305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 = 5;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52583D-1E8F-49AF-8AD0-624CDAF8CD55}"/>
              </a:ext>
            </a:extLst>
          </p:cNvPr>
          <p:cNvSpPr txBox="1"/>
          <p:nvPr/>
        </p:nvSpPr>
        <p:spPr>
          <a:xfrm>
            <a:off x="1112592" y="4924740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 = a;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0ABFF0F-045D-4F90-839A-7F3697CEBEA5}"/>
              </a:ext>
            </a:extLst>
          </p:cNvPr>
          <p:cNvSpPr txBox="1"/>
          <p:nvPr/>
        </p:nvSpPr>
        <p:spPr>
          <a:xfrm>
            <a:off x="1112591" y="5588265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 = 10;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53F6C87-1204-4027-AFB3-ED16930BD9A1}"/>
              </a:ext>
            </a:extLst>
          </p:cNvPr>
          <p:cNvSpPr/>
          <p:nvPr/>
        </p:nvSpPr>
        <p:spPr>
          <a:xfrm>
            <a:off x="4060272" y="3039910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5</a:t>
            </a:r>
            <a:endParaRPr kumimoji="1" lang="ja-JP" altLang="en-US" sz="4800" dirty="0"/>
          </a:p>
        </p:txBody>
      </p:sp>
      <p:sp>
        <p:nvSpPr>
          <p:cNvPr id="20" name="フローチャート: 結合子 19">
            <a:extLst>
              <a:ext uri="{FF2B5EF4-FFF2-40B4-BE49-F238E27FC236}">
                <a16:creationId xmlns:a16="http://schemas.microsoft.com/office/drawing/2014/main" id="{8E6B6BCA-ECCA-4DFC-8B7C-47859E9A85CF}"/>
              </a:ext>
            </a:extLst>
          </p:cNvPr>
          <p:cNvSpPr/>
          <p:nvPr/>
        </p:nvSpPr>
        <p:spPr>
          <a:xfrm>
            <a:off x="6983709" y="3039910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5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5464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  <p:bldP spid="16" grpId="0" animBg="1"/>
      <p:bldP spid="17" grpId="0"/>
      <p:bldP spid="18" grpId="0"/>
      <p:bldP spid="19" grpId="0"/>
      <p:bldP spid="8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29"/>
            <a:ext cx="12192007" cy="3793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36098-4FDA-4F37-B297-ADABF0045BFA}"/>
              </a:ext>
            </a:extLst>
          </p:cNvPr>
          <p:cNvSpPr txBox="1"/>
          <p:nvPr/>
        </p:nvSpPr>
        <p:spPr>
          <a:xfrm>
            <a:off x="4221053" y="1757672"/>
            <a:ext cx="3749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solidFill>
                  <a:srgbClr val="57280E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データ型と変数</a:t>
            </a:r>
            <a:endParaRPr kumimoji="1" lang="en-US" altLang="ja-JP" sz="4400" u="sng" dirty="0">
              <a:solidFill>
                <a:srgbClr val="57280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AC2FC60-4A1C-4455-B776-4A2B4EB9BB4E}"/>
              </a:ext>
            </a:extLst>
          </p:cNvPr>
          <p:cNvSpPr/>
          <p:nvPr/>
        </p:nvSpPr>
        <p:spPr>
          <a:xfrm>
            <a:off x="843549" y="572467"/>
            <a:ext cx="76097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dirty="0">
                <a:ln w="476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HG創英角ﾎﾟｯﾌﾟ体" panose="040B0A09000000000000" pitchFamily="49" charset="-128"/>
              </a:rPr>
              <a:t>プログラムの流れについて</a:t>
            </a:r>
            <a:endParaRPr lang="ja-JP" altLang="en-US" sz="3200" b="1" cap="none" spc="0" dirty="0">
              <a:ln w="476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Impact" panose="020B0806030902050204" pitchFamily="34" charset="0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C263C4-D9D8-4D71-A86F-C00363579585}"/>
              </a:ext>
            </a:extLst>
          </p:cNvPr>
          <p:cNvSpPr txBox="1"/>
          <p:nvPr/>
        </p:nvSpPr>
        <p:spPr>
          <a:xfrm>
            <a:off x="1112594" y="2432600"/>
            <a:ext cx="2873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a;</a:t>
            </a:r>
          </a:p>
          <a:p>
            <a:r>
              <a:rPr lang="en-US" altLang="ja-JP" sz="4800" dirty="0">
                <a:solidFill>
                  <a:srgbClr val="6666FF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</a:t>
            </a:r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b;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100062DB-056F-41F1-B819-0F9A934518FF}"/>
              </a:ext>
            </a:extLst>
          </p:cNvPr>
          <p:cNvSpPr/>
          <p:nvPr/>
        </p:nvSpPr>
        <p:spPr>
          <a:xfrm>
            <a:off x="3500543" y="3820466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dirty="0">
                <a:solidFill>
                  <a:schemeClr val="tx1"/>
                </a:solidFill>
              </a:rPr>
              <a:t>a</a:t>
            </a:r>
            <a:endParaRPr kumimoji="1" lang="ja-JP" altLang="en-US" sz="8000" dirty="0">
              <a:solidFill>
                <a:schemeClr val="tx1"/>
              </a:solidFill>
            </a:endParaRPr>
          </a:p>
        </p:txBody>
      </p:sp>
      <p:sp>
        <p:nvSpPr>
          <p:cNvPr id="16" name="直方体 15">
            <a:extLst>
              <a:ext uri="{FF2B5EF4-FFF2-40B4-BE49-F238E27FC236}">
                <a16:creationId xmlns:a16="http://schemas.microsoft.com/office/drawing/2014/main" id="{E9753935-23F2-49DF-8BFC-8EC3709BC9A5}"/>
              </a:ext>
            </a:extLst>
          </p:cNvPr>
          <p:cNvSpPr/>
          <p:nvPr/>
        </p:nvSpPr>
        <p:spPr>
          <a:xfrm>
            <a:off x="6430856" y="3812239"/>
            <a:ext cx="2245453" cy="1174459"/>
          </a:xfrm>
          <a:prstGeom prst="cub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200" dirty="0">
                <a:solidFill>
                  <a:schemeClr val="tx1"/>
                </a:solidFill>
              </a:rPr>
              <a:t>b</a:t>
            </a:r>
            <a:endParaRPr kumimoji="1" lang="ja-JP" altLang="en-US" sz="7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ECFF1F-030A-46A2-BEA1-3B31E29417F5}"/>
              </a:ext>
            </a:extLst>
          </p:cNvPr>
          <p:cNvSpPr txBox="1"/>
          <p:nvPr/>
        </p:nvSpPr>
        <p:spPr>
          <a:xfrm>
            <a:off x="1112593" y="4299305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 = 5;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52583D-1E8F-49AF-8AD0-624CDAF8CD55}"/>
              </a:ext>
            </a:extLst>
          </p:cNvPr>
          <p:cNvSpPr txBox="1"/>
          <p:nvPr/>
        </p:nvSpPr>
        <p:spPr>
          <a:xfrm>
            <a:off x="1112592" y="4924740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 = a;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0ABFF0F-045D-4F90-839A-7F3697CEBEA5}"/>
              </a:ext>
            </a:extLst>
          </p:cNvPr>
          <p:cNvSpPr txBox="1"/>
          <p:nvPr/>
        </p:nvSpPr>
        <p:spPr>
          <a:xfrm>
            <a:off x="1112591" y="5588265"/>
            <a:ext cx="287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 = 10;</a:t>
            </a:r>
            <a:r>
              <a:rPr lang="ja-JP" altLang="en-US" sz="4800" dirty="0">
                <a:solidFill>
                  <a:srgbClr val="57280E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 </a:t>
            </a:r>
            <a:endParaRPr lang="en-US" altLang="ja-JP" sz="4800" dirty="0">
              <a:solidFill>
                <a:srgbClr val="57280E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フローチャート: 結合子 7">
            <a:extLst>
              <a:ext uri="{FF2B5EF4-FFF2-40B4-BE49-F238E27FC236}">
                <a16:creationId xmlns:a16="http://schemas.microsoft.com/office/drawing/2014/main" id="{153F6C87-1204-4027-AFB3-ED16930BD9A1}"/>
              </a:ext>
            </a:extLst>
          </p:cNvPr>
          <p:cNvSpPr/>
          <p:nvPr/>
        </p:nvSpPr>
        <p:spPr>
          <a:xfrm>
            <a:off x="4060272" y="3039910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/>
              <a:t>5</a:t>
            </a:r>
            <a:endParaRPr kumimoji="1" lang="ja-JP" altLang="en-US" sz="4800" dirty="0"/>
          </a:p>
        </p:txBody>
      </p: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BDE958DD-86DF-4AA0-BDB9-7054A093AD03}"/>
              </a:ext>
            </a:extLst>
          </p:cNvPr>
          <p:cNvSpPr/>
          <p:nvPr/>
        </p:nvSpPr>
        <p:spPr>
          <a:xfrm>
            <a:off x="6981032" y="3039909"/>
            <a:ext cx="989902" cy="999485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4000" dirty="0"/>
              <a:t>10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07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845</Words>
  <Application>Microsoft Office PowerPoint</Application>
  <PresentationFormat>ワイド画面</PresentationFormat>
  <Paragraphs>207</Paragraphs>
  <Slides>23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5" baseType="lpstr">
      <vt:lpstr>AR P丸ゴシック体M</vt:lpstr>
      <vt:lpstr>BIZ UDPゴシック</vt:lpstr>
      <vt:lpstr>HGPｺﾞｼｯｸM</vt:lpstr>
      <vt:lpstr>HGP創英角ｺﾞｼｯｸUB</vt:lpstr>
      <vt:lpstr>HGS創英角ｺﾞｼｯｸUB</vt:lpstr>
      <vt:lpstr>HG創英角ﾎﾟｯﾌﾟ体</vt:lpstr>
      <vt:lpstr>ＭＳ Ｐゴシック</vt:lpstr>
      <vt:lpstr>Arial</vt:lpstr>
      <vt:lpstr>Calibri</vt:lpstr>
      <vt:lpstr>Calibri Light</vt:lpstr>
      <vt:lpstr>Impact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suguru</dc:creator>
  <cp:lastModifiedBy>中山 広海</cp:lastModifiedBy>
  <cp:revision>157</cp:revision>
  <cp:lastPrinted>2017-02-27T02:58:34Z</cp:lastPrinted>
  <dcterms:created xsi:type="dcterms:W3CDTF">2016-03-01T07:53:08Z</dcterms:created>
  <dcterms:modified xsi:type="dcterms:W3CDTF">2019-02-21T16:36:59Z</dcterms:modified>
</cp:coreProperties>
</file>